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2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2" r:id="rId21"/>
    <p:sldId id="281" r:id="rId22"/>
    <p:sldId id="278" r:id="rId23"/>
    <p:sldId id="279" r:id="rId24"/>
    <p:sldId id="280" r:id="rId25"/>
  </p:sldIdLst>
  <p:sldSz cx="12192000" cy="6858000"/>
  <p:notesSz cx="9872663" cy="6797675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ebas Neue" panose="020B0606020202050201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w Cen MT Condensed" panose="020B0606020104020203" pitchFamily="34" charset="0"/>
      <p:regular r:id="rId35"/>
      <p:bold r:id="rId36"/>
    </p:embeddedFont>
    <p:embeddedFont>
      <p:font typeface="Tw Cen MT Condensed Extra Bold" panose="020B0803020202020204" pitchFamily="34" charset="0"/>
      <p:regular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C4F"/>
    <a:srgbClr val="82C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277301" cy="339939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93039" y="3"/>
            <a:ext cx="4277301" cy="339939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>
              <a:defRPr sz="1200"/>
            </a:lvl1pPr>
          </a:lstStyle>
          <a:p>
            <a:fld id="{2593EE2F-2EC0-4658-B48D-19BF5CE91A55}" type="datetimeFigureOut">
              <a:rPr lang="fr-FR" smtClean="0"/>
              <a:t>08/09/2017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6456645"/>
            <a:ext cx="4277301" cy="33993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3039" y="6456645"/>
            <a:ext cx="4277301" cy="33993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r">
              <a:defRPr sz="1200"/>
            </a:lvl1pPr>
          </a:lstStyle>
          <a:p>
            <a:fld id="{4FE37FFC-EA21-4A26-A68C-DC5484C187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161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278153" cy="341064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2228" y="1"/>
            <a:ext cx="4278153" cy="341064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>
              <a:defRPr sz="1200"/>
            </a:lvl1pPr>
          </a:lstStyle>
          <a:p>
            <a:fld id="{17B9ACC0-2581-419E-93B4-831CF22074D1}" type="datetimeFigureOut">
              <a:rPr lang="fr-FR" smtClean="0"/>
              <a:t>08/09/2017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50900"/>
            <a:ext cx="407511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4" tIns="45787" rIns="91574" bIns="4578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7268" y="3271384"/>
            <a:ext cx="7898129" cy="2676583"/>
          </a:xfrm>
          <a:prstGeom prst="rect">
            <a:avLst/>
          </a:prstGeom>
        </p:spPr>
        <p:txBody>
          <a:bodyPr vert="horz" lIns="91574" tIns="45787" rIns="91574" bIns="45787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6456614"/>
            <a:ext cx="4278153" cy="341064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2228" y="6456614"/>
            <a:ext cx="4278153" cy="341064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r">
              <a:defRPr sz="1200"/>
            </a:lvl1pPr>
          </a:lstStyle>
          <a:p>
            <a:fld id="{00A4DD34-8D2C-439B-9CEF-54EA941CF5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6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4DD34-8D2C-439B-9CEF-54EA941CF51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04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2FA6E-FDAC-4847-BCB1-136C6BB0501E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96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F27FB-3E37-40AF-BDFB-58DC1D115892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69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F0B-9FE4-47CC-B973-999281739D36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78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6FF8-1E54-4D74-907D-C1C53BF53D47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1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37A0-0A7E-4F1C-BFF5-25395BDE6C89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05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AFBB-3ECF-46D3-B865-63F913D3CF86}" type="datetime1">
              <a:rPr lang="fr-FR" smtClean="0"/>
              <a:t>08/09/2017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42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4B78-5E4D-474C-A7C1-023AEEFC412F}" type="datetime1">
              <a:rPr lang="fr-FR" smtClean="0"/>
              <a:t>08/09/2017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86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AE-6D43-4071-B759-3B3B137D8C6A}" type="datetime1">
              <a:rPr lang="fr-FR" smtClean="0"/>
              <a:t>08/09/2017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22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AB27-170A-4DC6-948F-549B89A894F6}" type="datetime1">
              <a:rPr lang="fr-FR" smtClean="0"/>
              <a:t>08/09/2017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9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6B06-25A4-4C06-88EF-4168F47497A2}" type="datetime1">
              <a:rPr lang="fr-FR" smtClean="0"/>
              <a:t>08/09/2017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35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B5FE-7144-479D-8A4C-F74EA21B9AEA}" type="datetime1">
              <a:rPr lang="fr-FR" smtClean="0"/>
              <a:t>08/09/2017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27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F6F86-3DA9-4774-8A0F-42F480FF9BAA}" type="datetime1">
              <a:rPr lang="fr-FR" smtClean="0"/>
              <a:t>08/09/2017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801E-E34E-4CC0-BE3F-80DE01A58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9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68"/>
          <a:stretch/>
        </p:blipFill>
        <p:spPr>
          <a:xfrm>
            <a:off x="-12701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84809" y="527050"/>
            <a:ext cx="10796980" cy="5803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100" y="1122363"/>
            <a:ext cx="6032500" cy="427513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2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9" y="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10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65727" y="531668"/>
            <a:ext cx="11060545" cy="5773882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38600" y="632728"/>
            <a:ext cx="401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Le classement des fonds</a:t>
            </a:r>
          </a:p>
        </p:txBody>
      </p:sp>
      <p:sp>
        <p:nvSpPr>
          <p:cNvPr id="15" name="ZoneTexte 14"/>
          <p:cNvSpPr txBox="1"/>
          <p:nvPr/>
        </p:nvSpPr>
        <p:spPr>
          <a:xfrm rot="10800000" flipH="1" flipV="1">
            <a:off x="700645" y="2707277"/>
            <a:ext cx="8098972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…Les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fonds d’archives sont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classés par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«série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s» jusqu’en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1940  (la justice d’un côté, les affaires militaires de l’autre…). Après cette date, ils sont conservés les uns à la suite des autres sur les rayonnages et reçoivent un numéro de versement . 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 rot="10800000" flipH="1" flipV="1">
            <a:off x="6863938" y="4515719"/>
            <a:ext cx="4572000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Classer est un travail rigoureux  et essentiel  ; l’archiviste doit comprendre ce que fait chaque administration pour fournir aux lecteurs des inventaires cohérents.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498" y="4196267"/>
            <a:ext cx="2545402" cy="22085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0800000" flipH="1" flipV="1">
            <a:off x="2945082" y="1195451"/>
            <a:ext cx="6745184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 fonction de leur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provenance (une administration, une personne qui possède des archives intéressantes pour l’histoire du Jura…) et de 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leur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année de production…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135" y="-6573"/>
            <a:ext cx="2683823" cy="27291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447" y="4326551"/>
            <a:ext cx="3233346" cy="973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4" y="5118266"/>
            <a:ext cx="3284341" cy="967114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archives des écoles sont classées dans la série D avant 1789 et dans la série T entre 1789 et 1940 !</a:t>
            </a:r>
            <a:endParaRPr lang="fr-FR" sz="2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703" y="1454092"/>
            <a:ext cx="3314700" cy="29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 animBg="1"/>
      <p:bldP spid="16" grpId="0" animBg="1"/>
      <p:bldP spid="1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75"/>
            <a:ext cx="12192000" cy="685769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78138" y="476099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19650" y="476099"/>
            <a:ext cx="4017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protection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24492" y="1010146"/>
            <a:ext cx="478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2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de reconditionnement</a:t>
            </a:r>
            <a:endParaRPr lang="fr-FR" sz="32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74" y="302"/>
            <a:ext cx="4200525" cy="324772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0800000" flipH="1" flipV="1">
            <a:off x="751113" y="1850985"/>
            <a:ext cx="7015349" cy="9541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Entre dans l’univers où des « doigts de fée » prennent soin de la conservation des archives en leur redonnant une nouvelle vie. 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0800000" flipH="1" flipV="1">
            <a:off x="751116" y="3150160"/>
            <a:ext cx="4865914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chemises de dossiers et de fonds entiers sont parfois très vieilles, abîmées, inadéquates, voire nocives pour les archives.  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0800000" flipH="1" flipV="1">
            <a:off x="751114" y="4718269"/>
            <a:ext cx="4153395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Ici la poussière est enlevée, un tampon apposé (estampillage) puis les documents sont rangés dans des chemises de papier neutre et des boîtes neuves.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9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875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12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78138" y="476099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 rot="10800000" flipH="1" flipV="1">
            <a:off x="3051958" y="1325427"/>
            <a:ext cx="5878286" cy="9541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Rangement des documents dans des pochettes de conservation au format approprié mais aussi…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24492" y="591046"/>
            <a:ext cx="478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2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de reconditionnement</a:t>
            </a:r>
            <a:endParaRPr lang="fr-FR" sz="32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 rot="10800000" flipH="1" flipV="1">
            <a:off x="8051470" y="3983018"/>
            <a:ext cx="3063834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…plus qu’à mettre le parchemin et son sceau en boîte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34" y="222910"/>
            <a:ext cx="2968686" cy="2866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4750081"/>
            <a:ext cx="3538014" cy="210791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0800000" flipH="1" flipV="1">
            <a:off x="3289466" y="2391679"/>
            <a:ext cx="6863938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Travail spécifique de conception et de fabrication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 (artisanale !)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des boîtes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d’archives à niveaux 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multiples pour les actes anciens munis de sceaux avec…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0607" y="1047825"/>
            <a:ext cx="3989061" cy="300989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0800000" flipH="1" flipV="1">
            <a:off x="2624447" y="4249897"/>
            <a:ext cx="3123210" cy="18158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 réalisation du support intérieur sur mesure avec usage de la fraiseuse pour l’emplacement du sceau…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743" y="3823856"/>
            <a:ext cx="2997489" cy="277524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5" y="3532423"/>
            <a:ext cx="2905126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5" grpId="0"/>
      <p:bldP spid="20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77"/>
            <a:ext cx="12192000" cy="685739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0800000" flipH="1" flipV="1">
            <a:off x="6096000" y="1362604"/>
            <a:ext cx="4487978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caractères d’imprimerie </a:t>
            </a:r>
          </a:p>
          <a:p>
            <a:pPr algn="just"/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utilisés pour apposer le titre avec </a:t>
            </a:r>
          </a:p>
          <a:p>
            <a:pPr algn="just"/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 composteur sur  la tranche du livre.</a:t>
            </a:r>
            <a:endParaRPr lang="fr-FR" sz="2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736" y="3062377"/>
            <a:ext cx="3134264" cy="379502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587872" y="484683"/>
            <a:ext cx="35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de reliure</a:t>
            </a:r>
            <a:endParaRPr lang="fr-FR" sz="36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394" y="0"/>
            <a:ext cx="3252158" cy="324530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0800000" flipH="1" flipV="1">
            <a:off x="724395" y="1271030"/>
            <a:ext cx="3863477" cy="13849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Te voici dans l’atelier où  les livres et même des plans se refont une beauté...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0800000" flipH="1" flipV="1">
            <a:off x="724396" y="2965495"/>
            <a:ext cx="5605152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Des reliures anciennes mais aussi parfois plus récentes ont besoin d’être refaites pour protéger les feuillets formant des cahiers qui sont cousus à la main à l’aide du </a:t>
            </a:r>
            <a:r>
              <a:rPr lang="fr-FR" sz="2400" dirty="0" err="1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cousoir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,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 plus rarement avec la machine à coudre...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0800000" flipH="1" flipV="1">
            <a:off x="724396" y="4827985"/>
            <a:ext cx="4049485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Mais c’est aussi ici que les feuillets des livres et les plans sont restaurés.  Ils ne sont pas refaits à neuf mais réparés.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9523" y="5581402"/>
            <a:ext cx="3942608" cy="653142"/>
          </a:xfrm>
          <a:prstGeom prst="rect">
            <a:avLst/>
          </a:prstGeom>
          <a:solidFill>
            <a:srgbClr val="F36C4F">
              <a:alpha val="5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Tw Cen MT Condensed" panose="020B0606020104020203" pitchFamily="34" charset="0"/>
              </a:rPr>
              <a:t>L</a:t>
            </a:r>
            <a:r>
              <a:rPr lang="fr-FR" sz="2400" dirty="0" smtClean="0">
                <a:latin typeface="Tw Cen MT Condensed" panose="020B0606020104020203" pitchFamily="34" charset="0"/>
              </a:rPr>
              <a:t>’atelier de reliure s’est ouvert en 1981 !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313" y="4709902"/>
            <a:ext cx="2882323" cy="1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/>
      <p:bldP spid="12" grpId="0" animBg="1"/>
      <p:bldP spid="13" grpId="0" animBg="1"/>
      <p:bldP spid="1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587872" y="484683"/>
            <a:ext cx="35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 de reliure</a:t>
            </a:r>
            <a:endParaRPr lang="fr-FR" sz="36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 rot="10800000" flipH="1" flipV="1">
            <a:off x="3533775" y="1169177"/>
            <a:ext cx="7477125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Du matériel de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bûcheron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pour une précision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chirurgicale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 rot="10800000" flipH="1" flipV="1">
            <a:off x="5011387" y="1786894"/>
            <a:ext cx="5628903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 reliure est un métier qui utilise des techniques artisanales ancestrales…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63" y="771281"/>
            <a:ext cx="4400550" cy="433633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0800000" flipH="1" flipV="1">
            <a:off x="2101618" y="5283102"/>
            <a:ext cx="3030567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D’autres outils qui font moins peur…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20"/>
          <a:stretch/>
        </p:blipFill>
        <p:spPr>
          <a:xfrm>
            <a:off x="105806" y="4372012"/>
            <a:ext cx="2486354" cy="354322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 rot="10800000" flipH="1" flipV="1">
            <a:off x="5011387" y="2979160"/>
            <a:ext cx="4476996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La matière première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d’une couvrure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est le papier ou le cuir ; ici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celui </a:t>
            </a:r>
            <a:endParaRPr lang="fr-FR" sz="2800" dirty="0" smtClean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d’une chèvre (le chagrin).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0800000" flipH="1" flipV="1">
            <a:off x="7160821" y="5427793"/>
            <a:ext cx="4347421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Pour redonner du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cachet au titre, de la feuille ou du film d’or, rien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que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ça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281" y="4569388"/>
            <a:ext cx="2123821" cy="20409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925" y="2447925"/>
            <a:ext cx="3238500" cy="30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2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0.30834 L 2.70833E-6 3.703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8" grpId="0" animBg="1"/>
      <p:bldP spid="20" grpId="0" animBg="1"/>
      <p:bldP spid="1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" t="-208"/>
          <a:stretch/>
        </p:blipFill>
        <p:spPr>
          <a:xfrm>
            <a:off x="-35701" y="0"/>
            <a:ext cx="12263400" cy="6872250"/>
          </a:xfrm>
          <a:prstGeom prst="rect">
            <a:avLst/>
          </a:prstGeom>
        </p:spPr>
      </p:pic>
      <p:sp>
        <p:nvSpPr>
          <p:cNvPr id="16" name="Triangle isocèle 15"/>
          <p:cNvSpPr/>
          <p:nvPr/>
        </p:nvSpPr>
        <p:spPr>
          <a:xfrm rot="12330914">
            <a:off x="10171545" y="2242248"/>
            <a:ext cx="247650" cy="73423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87872" y="484683"/>
            <a:ext cx="34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 de photo</a:t>
            </a:r>
            <a:endParaRPr lang="fr-FR" sz="36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050" y="2743200"/>
            <a:ext cx="3333750" cy="4114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0800000" flipH="1" flipV="1">
            <a:off x="7026932" y="1131014"/>
            <a:ext cx="2477631" cy="17851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 appareil photo </a:t>
            </a:r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professionnel </a:t>
            </a:r>
            <a:r>
              <a:rPr lang="fr-FR" sz="2200" dirty="0">
                <a:solidFill>
                  <a:schemeClr val="bg1"/>
                </a:solidFill>
                <a:latin typeface="Tw Cen MT Condensed" panose="020B0606020104020203" pitchFamily="34" charset="0"/>
              </a:rPr>
              <a:t>est utilisé </a:t>
            </a:r>
          </a:p>
          <a:p>
            <a:r>
              <a:rPr lang="fr-FR" sz="2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pour numériser  les documents ou plans de grand format.</a:t>
            </a:r>
            <a:endParaRPr lang="fr-FR" sz="2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441" y="-238125"/>
            <a:ext cx="3095625" cy="29813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0800000" flipH="1" flipV="1">
            <a:off x="777833" y="1302926"/>
            <a:ext cx="4987636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As-tu déjà pensé qu’un atelier photo pouvait exister aux Archives ? Et ce depuis 1984…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0800000" flipH="1" flipV="1">
            <a:off x="777833" y="2393847"/>
            <a:ext cx="5111091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 l’origine, les travaux photographiques étaient réalisés sur des films argentiques et développés dans une « chambre noire »…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0800000" flipH="1" flipV="1">
            <a:off x="777833" y="3977205"/>
            <a:ext cx="5111091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…aujourd’hui, on réalise des vues numériques qui sont conservées sur un serveur dédié aux images.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833" y="5735781"/>
            <a:ext cx="3651663" cy="510640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Tw Cen MT Condensed" panose="020B0606020104020203" pitchFamily="34" charset="0"/>
              </a:rPr>
              <a:t>Début de la numérisation en 2000 !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24" y="4871845"/>
            <a:ext cx="2882323" cy="10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7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/>
      <p:bldP spid="15" grpId="0" animBg="1"/>
      <p:bldP spid="12" grpId="0" animBg="1"/>
      <p:bldP spid="13" grpId="0" animBg="1"/>
      <p:bldP spid="14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875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587872" y="484683"/>
            <a:ext cx="35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l’atelier 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de photo</a:t>
            </a:r>
            <a:endParaRPr lang="fr-FR" sz="3600" b="1" i="1" dirty="0">
              <a:solidFill>
                <a:schemeClr val="bg1"/>
              </a:solidFill>
              <a:effectLst>
                <a:outerShdw dist="50800" dir="3000000" algn="tl" rotWithShape="0">
                  <a:schemeClr val="accent2">
                    <a:alpha val="92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0800000" flipH="1" flipV="1">
            <a:off x="2850078" y="1244937"/>
            <a:ext cx="6745184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Les microfilms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renferment des séries de vues de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 documents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sur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une pellicule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35 </a:t>
            </a:r>
            <a:r>
              <a:rPr lang="fr-FR" sz="2800" dirty="0" err="1" smtClean="0">
                <a:solidFill>
                  <a:schemeClr val="bg1"/>
                </a:solidFill>
                <a:latin typeface="Tw Cen MT Condensed" panose="020B0606020104020203" pitchFamily="34" charset="0"/>
              </a:rPr>
              <a:t>mm.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0800000" flipH="1" flipV="1">
            <a:off x="5013092" y="2508390"/>
            <a:ext cx="6042835" cy="1384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Ils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permettent la sauvegarde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pour plusieurs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siècles du contenu de documents originaux très consultés. Aujourd’hui le numérique les remplacent peu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à peu.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17" y="440533"/>
            <a:ext cx="4562475" cy="423280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0800000" flipH="1" flipV="1">
            <a:off x="1508166" y="4810112"/>
            <a:ext cx="7813967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Depuis 2015 nous faisons numériser nos microfilms par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une société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spécialisée, on jongle ainsi entre les anciennes et les nouvelles technologies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5915" y="3593174"/>
            <a:ext cx="3086101" cy="326482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625059" y="3348764"/>
            <a:ext cx="4450037" cy="1490000"/>
            <a:chOff x="625059" y="3348764"/>
            <a:chExt cx="4450037" cy="149000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059" y="3348764"/>
              <a:ext cx="4450037" cy="1490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 rot="21033143">
              <a:off x="871374" y="3935974"/>
              <a:ext cx="2124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Bebas Neue" panose="020B0606020202050201" charset="0"/>
                </a:rPr>
                <a:t>1</a:t>
              </a:r>
              <a:r>
                <a:rPr lang="fr-FR" sz="2800" dirty="0" smtClean="0">
                  <a:latin typeface="Bebas Neue" panose="020B0606020202050201" charset="0"/>
                </a:rPr>
                <a:t> microfilm =</a:t>
              </a:r>
              <a:endParaRPr lang="fr-FR" sz="2800" dirty="0">
                <a:latin typeface="Bebas Neue" panose="020B0606020202050201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145345">
              <a:off x="2910561" y="3935975"/>
              <a:ext cx="1613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>
                  <a:latin typeface="Bebas Neue" panose="020B0606020202050201" charset="0"/>
                </a:rPr>
                <a:t>600 vues </a:t>
              </a:r>
              <a:endParaRPr lang="fr-FR" sz="2800" dirty="0">
                <a:latin typeface="Bebas Neue" panose="020B060602020205020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206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17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83209" y="487904"/>
            <a:ext cx="480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CONSERVER POUR L’HISTOIRE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048" y="224575"/>
            <a:ext cx="2524126" cy="3929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579" y="4083936"/>
            <a:ext cx="3324225" cy="23663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0800000" flipH="1" flipV="1">
            <a:off x="3209925" y="3287644"/>
            <a:ext cx="5019676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Qu’adviendra t-il des données stockées 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sur disquette dans les années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1990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à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2000 ?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27" y="2445412"/>
            <a:ext cx="4191001" cy="40935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1" y="2897729"/>
            <a:ext cx="4181400" cy="34956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0800000" flipH="1" flipV="1">
            <a:off x="1182595" y="1097326"/>
            <a:ext cx="6791322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Avec l’ère du numérique, une question se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pose :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« comment conserver ce qui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est immatériel ?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 »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Les lettres se conservent, et les </a:t>
            </a:r>
            <a:r>
              <a:rPr lang="fr-FR" sz="2800" dirty="0" err="1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sms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 ?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11" y="688401"/>
            <a:ext cx="2238376" cy="220284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0800000" flipH="1" flipV="1">
            <a:off x="7973917" y="5493555"/>
            <a:ext cx="2446433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 Sans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commentaire ! 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31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35463 L 3.75E-6 -3.33333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5" y="0"/>
            <a:ext cx="12192000" cy="685769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0800000" flipH="1" flipV="1">
            <a:off x="4721384" y="1297026"/>
            <a:ext cx="5445411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Tw Cen MT Condensed" panose="020B0606020104020203" pitchFamily="34" charset="0"/>
              </a:rPr>
              <a:t>Tu disposes de deux </a:t>
            </a:r>
            <a:r>
              <a:rPr lang="fr-FR" sz="2400" dirty="0" smtClean="0">
                <a:latin typeface="Tw Cen MT Condensed" panose="020B0606020104020203" pitchFamily="34" charset="0"/>
              </a:rPr>
              <a:t>solutions : venir en </a:t>
            </a:r>
          </a:p>
          <a:p>
            <a:pPr algn="just"/>
            <a:r>
              <a:rPr lang="fr-FR" sz="2400" dirty="0" smtClean="0">
                <a:latin typeface="Tw Cen MT Condensed" panose="020B0606020104020203" pitchFamily="34" charset="0"/>
              </a:rPr>
              <a:t>salle </a:t>
            </a:r>
            <a:r>
              <a:rPr lang="fr-FR" sz="2400" dirty="0">
                <a:latin typeface="Tw Cen MT Condensed" panose="020B0606020104020203" pitchFamily="34" charset="0"/>
              </a:rPr>
              <a:t>de </a:t>
            </a:r>
            <a:r>
              <a:rPr lang="fr-FR" sz="2400" dirty="0" smtClean="0">
                <a:latin typeface="Tw Cen MT Condensed" panose="020B0606020104020203" pitchFamily="34" charset="0"/>
              </a:rPr>
              <a:t>lecture ou consulter le </a:t>
            </a:r>
            <a:r>
              <a:rPr lang="fr-FR" sz="2400" dirty="0">
                <a:latin typeface="Tw Cen MT Condensed" panose="020B0606020104020203" pitchFamily="34" charset="0"/>
              </a:rPr>
              <a:t>site internet.</a:t>
            </a:r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865" y="3222038"/>
            <a:ext cx="3162300" cy="365504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21384" y="476400"/>
            <a:ext cx="480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LA DIFFUSION</a:t>
            </a:r>
          </a:p>
        </p:txBody>
      </p:sp>
      <p:sp>
        <p:nvSpPr>
          <p:cNvPr id="8" name="ZoneTexte 7"/>
          <p:cNvSpPr txBox="1"/>
          <p:nvPr/>
        </p:nvSpPr>
        <p:spPr>
          <a:xfrm rot="10800000" flipH="1" flipV="1">
            <a:off x="590222" y="1249739"/>
            <a:ext cx="3969904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Toutes ces opérations pour, au final, communiquer ces documents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4375" y="-409091"/>
            <a:ext cx="3857625" cy="4021435"/>
          </a:xfrm>
          <a:prstGeom prst="ellipse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1264" y="2458182"/>
            <a:ext cx="8587115" cy="230832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La diffusion aux Archives se fait aussi notamment par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notre service éducatif 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: accueil des élèves (étude de l’histoire d’un village, d’une école…), réalisation d’une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publication régionale en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direction des collèges…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 présentation ou la participation à des expositions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La participation aux  Journées du patrimoine  (présentation  des locaux, des missions et des fonds conservés)  et au monde de la recherche…</a:t>
            </a:r>
          </a:p>
        </p:txBody>
      </p:sp>
      <p:sp>
        <p:nvSpPr>
          <p:cNvPr id="17" name="ZoneTexte 16"/>
          <p:cNvSpPr txBox="1"/>
          <p:nvPr/>
        </p:nvSpPr>
        <p:spPr>
          <a:xfrm rot="10800000" flipH="1" flipV="1">
            <a:off x="843148" y="5458912"/>
            <a:ext cx="8115716" cy="830997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 cas d’éloignement ou de difficultés, les Archives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t’accompagnent dans tes recherches en t’informant sur les sources possibles !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22" y="4631051"/>
            <a:ext cx="2882323" cy="10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9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7 0.2125 L -0.00898 -0.079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/>
      <p:bldP spid="8" grpId="0" animBg="1"/>
      <p:bldP spid="13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769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19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0800000" flipH="1" flipV="1">
            <a:off x="10402784" y="1826458"/>
            <a:ext cx="1610963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Là, les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inventaires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22167" y="561080"/>
            <a:ext cx="480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LA Salle de lecture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937" y="2584752"/>
            <a:ext cx="4200525" cy="427657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0800000" flipH="1" flipV="1">
            <a:off x="795585" y="1349404"/>
            <a:ext cx="4797693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Ici on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consulte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documents. C’est gratuit. Une pièce d’identité suffit et tu es inscrit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 rot="10800000" flipH="1" flipV="1">
            <a:off x="6709558" y="1759901"/>
            <a:ext cx="2006929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Ici, des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fichiers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 rot="10800000" flipH="1" flipV="1">
            <a:off x="890590" y="5642597"/>
            <a:ext cx="5733466" cy="46166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Plus de 20 000 documents sont communiqués chaque année !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8110846" y="476400"/>
            <a:ext cx="3902901" cy="2465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5584" y="2442249"/>
            <a:ext cx="5474587" cy="132222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latin typeface="Tw Cen MT Condensed" panose="020B0606020104020203" pitchFamily="34" charset="0"/>
              </a:rPr>
              <a:t>Tu peux voir </a:t>
            </a:r>
            <a:r>
              <a:rPr lang="fr-FR" sz="2400" dirty="0">
                <a:latin typeface="Tw Cen MT Condensed" panose="020B0606020104020203" pitchFamily="34" charset="0"/>
              </a:rPr>
              <a:t>d</a:t>
            </a:r>
            <a:r>
              <a:rPr lang="fr-FR" sz="2400" dirty="0" smtClean="0">
                <a:latin typeface="Tw Cen MT Condensed" panose="020B0606020104020203" pitchFamily="34" charset="0"/>
              </a:rPr>
              <a:t>es archives, des livres de bibliothèque (ceux en salle et d’autres à commander) mais aussi t’installer </a:t>
            </a:r>
            <a:r>
              <a:rPr lang="fr-FR" sz="2400" dirty="0">
                <a:latin typeface="Tw Cen MT Condensed" panose="020B0606020104020203" pitchFamily="34" charset="0"/>
              </a:rPr>
              <a:t>à</a:t>
            </a:r>
            <a:r>
              <a:rPr lang="fr-FR" sz="2400" dirty="0" smtClean="0">
                <a:latin typeface="Tw Cen MT Condensed" panose="020B0606020104020203" pitchFamily="34" charset="0"/>
              </a:rPr>
              <a:t> des lecteurs de microfilms ou devant les ordinateurs…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8842" y="4067298"/>
            <a:ext cx="4762004" cy="12586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latin typeface="Tw Cen MT Condensed" panose="020B0606020104020203" pitchFamily="34" charset="0"/>
              </a:rPr>
              <a:t>Mais attention, des délais d’accès aux archives sont prévus par la loi (secret médical, respect de la vie privée, secret industriel et commercial…)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21" y="4809354"/>
            <a:ext cx="2882323" cy="10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2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60301 L 3.75E-6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5" grpId="0"/>
      <p:bldP spid="14" grpId="0" animBg="1"/>
      <p:bldP spid="15" grpId="0" animBg="1"/>
      <p:bldP spid="18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© Archives départementales du Jura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675" y="0"/>
            <a:ext cx="12258675" cy="6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20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90221" y="476400"/>
            <a:ext cx="11035723" cy="59055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222167" y="561080"/>
            <a:ext cx="480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LA Salle de lecture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27" y="4739663"/>
            <a:ext cx="4450037" cy="14900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21179433">
            <a:off x="757610" y="5293442"/>
            <a:ext cx="188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Et Pas que…</a:t>
            </a:r>
            <a:endParaRPr lang="fr-FR" sz="2800" i="1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rot="21179433">
            <a:off x="2652921" y="5255154"/>
            <a:ext cx="203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…du papier</a:t>
            </a:r>
            <a:endParaRPr lang="fr-FR" sz="2800" i="1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74929" y="687618"/>
            <a:ext cx="8482826" cy="3100055"/>
            <a:chOff x="874929" y="687618"/>
            <a:chExt cx="8482826" cy="3100055"/>
          </a:xfrm>
        </p:grpSpPr>
        <p:sp>
          <p:nvSpPr>
            <p:cNvPr id="20" name="ZoneTexte 19"/>
            <p:cNvSpPr txBox="1"/>
            <p:nvPr/>
          </p:nvSpPr>
          <p:spPr>
            <a:xfrm rot="10800000" flipH="1" flipV="1">
              <a:off x="3668200" y="1545149"/>
              <a:ext cx="5689555" cy="138499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800" dirty="0" smtClean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Confortablement installé(e) à une table et muni(e) de ton crayon à papier, tu peux consulter des documents d’archives originaux…  </a:t>
              </a:r>
              <a:endParaRPr lang="fr-FR" sz="28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  <p:pic>
          <p:nvPicPr>
            <p:cNvPr id="15" name="Image 1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29" y="687618"/>
              <a:ext cx="2921951" cy="3100055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" name="Groupe 4"/>
          <p:cNvGrpSpPr/>
          <p:nvPr/>
        </p:nvGrpSpPr>
        <p:grpSpPr>
          <a:xfrm>
            <a:off x="4222167" y="2409267"/>
            <a:ext cx="7269318" cy="3339705"/>
            <a:chOff x="4222167" y="2409267"/>
            <a:chExt cx="7269318" cy="3339705"/>
          </a:xfrm>
        </p:grpSpPr>
        <p:sp>
          <p:nvSpPr>
            <p:cNvPr id="21" name="ZoneTexte 20"/>
            <p:cNvSpPr txBox="1"/>
            <p:nvPr/>
          </p:nvSpPr>
          <p:spPr>
            <a:xfrm rot="10800000" flipH="1" flipV="1">
              <a:off x="6905487" y="4703207"/>
              <a:ext cx="4459199" cy="95410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…microfilms ou vues numériques qui reproduisent des documents fragiles !</a:t>
              </a:r>
              <a:endParaRPr lang="fr-FR" sz="28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25945" y="2409267"/>
              <a:ext cx="2465540" cy="2437274"/>
            </a:xfrm>
            <a:prstGeom prst="rect">
              <a:avLst/>
            </a:prstGeom>
          </p:spPr>
        </p:pic>
        <p:pic>
          <p:nvPicPr>
            <p:cNvPr id="18" name="Image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167" y="3226553"/>
              <a:ext cx="2705493" cy="2522419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52142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© Archives départementales du Jura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" y="670"/>
            <a:ext cx="12190806" cy="68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14" name="ZoneTexte 13"/>
          <p:cNvSpPr txBox="1"/>
          <p:nvPr/>
        </p:nvSpPr>
        <p:spPr>
          <a:xfrm rot="10800000" flipH="1" flipV="1">
            <a:off x="2553194" y="357327"/>
            <a:ext cx="5747657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archives parlent de nous tous et l’accès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aux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archives est un droit pour tous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52400"/>
            <a:ext cx="3371850" cy="32766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0800000" flipH="1" flipV="1">
            <a:off x="6840186" y="1545365"/>
            <a:ext cx="4126049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Chacun d’entre nous est concerné.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C’est aussi TON histoire.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736" y="668339"/>
            <a:ext cx="2047875" cy="2078036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462" y="2814637"/>
            <a:ext cx="3364650" cy="315835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 rot="10800000" flipH="1" flipV="1">
            <a:off x="7932719" y="4820114"/>
            <a:ext cx="4152405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Mais les archives sont périssables et le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tout numérique amène de nouveaux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enjeux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de conservation. Que deviendront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archives électroniques dans un siècle, tout comme tes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selfies, dans 20 ou même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10 ans ?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 rot="10800000" flipH="1" flipV="1">
            <a:off x="399310" y="4540468"/>
            <a:ext cx="3259030" cy="18158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sources de recherches sont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m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ultiples. L’archiviste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détient les clefs d’une mine historique !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024" y="1657425"/>
            <a:ext cx="4524375" cy="52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0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5 0.74306 L -3.75E-6 -2.22222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0" y="838200"/>
            <a:ext cx="7581900" cy="6019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48037" y="4571773"/>
            <a:ext cx="5495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rPr>
              <a:t>On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rPr>
              <a:t>a même retrouvé une photo de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rPr>
              <a:t>l’arrière-arrière-arrière-arrière grand-mère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rPr>
              <a:t>!</a:t>
            </a:r>
          </a:p>
          <a:p>
            <a:pPr algn="ctr"/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rPr>
              <a:t> Oui, aussi vite que ça !</a:t>
            </a:r>
          </a:p>
        </p:txBody>
      </p:sp>
    </p:spTree>
    <p:extLst>
      <p:ext uri="{BB962C8B-B14F-4D97-AF65-F5344CB8AC3E}">
        <p14:creationId xmlns:p14="http://schemas.microsoft.com/office/powerpoint/2010/main" val="11772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24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5034" y="382012"/>
            <a:ext cx="103489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Crédits  : </a:t>
            </a:r>
          </a:p>
          <a:p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Remerciements à la commune de </a:t>
            </a:r>
            <a:r>
              <a:rPr lang="fr-FR" sz="2400" i="1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Nozeroy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pour les photographies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utilisées,</a:t>
            </a:r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issues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du fonds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Martelet</a:t>
            </a:r>
          </a:p>
          <a:p>
            <a:endParaRPr lang="fr-FR" sz="2400" i="1" dirty="0" smtClean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Documents originaux extraits de divers fonds des Archives départementales du Jura</a:t>
            </a:r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Photographies – Christine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Mars (Archives départementales du Jura) </a:t>
            </a:r>
            <a:r>
              <a:rPr lang="fr-FR" sz="2400" i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et Joseph Calhoun</a:t>
            </a:r>
          </a:p>
          <a:p>
            <a:endParaRPr lang="fr-FR" sz="2400" i="1" dirty="0" smtClean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Textes </a:t>
            </a:r>
            <a:r>
              <a:rPr lang="fr-FR" sz="2400" i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–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Archives départementales du Jura</a:t>
            </a:r>
          </a:p>
          <a:p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Réalisation – Joseph </a:t>
            </a:r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Calhoun (IUT Besançon, département Info-Com)</a:t>
            </a:r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r>
              <a:rPr lang="fr-FR" sz="2400" i="1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endParaRPr lang="fr-FR" sz="2400" i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72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61380" y="1496290"/>
            <a:ext cx="3789549" cy="1710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i="1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«</a:t>
            </a:r>
            <a:r>
              <a:rPr lang="fr-FR" sz="2400" b="1" i="1" dirty="0">
                <a:solidFill>
                  <a:schemeClr val="bg1"/>
                </a:solidFill>
                <a:latin typeface="Tw Cen MT Condensed" panose="020B0606020104020203" pitchFamily="34" charset="0"/>
              </a:rPr>
              <a:t> Comment retrouver </a:t>
            </a:r>
            <a:r>
              <a:rPr lang="fr-FR" sz="2400" b="1" i="1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l’acte de naissance de mon </a:t>
            </a:r>
            <a:endParaRPr lang="fr-FR" sz="2400" b="1" i="1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400" b="1" i="1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arrière-arrière-arrière-arrière</a:t>
            </a:r>
            <a:endParaRPr lang="fr-FR" sz="2400" b="1" i="1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400" b="1" i="1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grand-mère ?!</a:t>
            </a:r>
            <a:r>
              <a:rPr lang="fr-FR" sz="2400" b="1" i="1" dirty="0">
                <a:solidFill>
                  <a:schemeClr val="bg1"/>
                </a:solidFill>
                <a:latin typeface="Tw Cen MT Condensed" panose="020B0606020104020203" pitchFamily="34" charset="0"/>
              </a:rPr>
              <a:t> » </a:t>
            </a:r>
          </a:p>
        </p:txBody>
      </p:sp>
      <p:sp>
        <p:nvSpPr>
          <p:cNvPr id="10" name="ZoneTexte 9"/>
          <p:cNvSpPr txBox="1"/>
          <p:nvPr/>
        </p:nvSpPr>
        <p:spPr>
          <a:xfrm rot="10800000" flipH="1" flipV="1">
            <a:off x="7361381" y="3462834"/>
            <a:ext cx="3872676" cy="2246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Vaste projet, qui va amener deux interrogations :  </a:t>
            </a:r>
          </a:p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« Où  » et « quand »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est-elle née ?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A partir de là, les recherches peuvent commencer. 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3700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4386"/>
            <a:ext cx="12599148" cy="8399432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4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74255" y="600364"/>
            <a:ext cx="10843490" cy="56896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136351" y="600364"/>
            <a:ext cx="465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LES ETAPES DE LA RECHERCHE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6899" y="1356600"/>
            <a:ext cx="4892633" cy="21941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1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– Connaître ou bien se renseigner avant de venir</a:t>
            </a:r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en salle de lecture, sur les </a:t>
            </a:r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lieux (dans le Jura) et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 l’époque à laquelle </a:t>
            </a:r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elle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est née et a vécu.</a:t>
            </a:r>
            <a:endParaRPr lang="fr-FR" sz="3200" b="1" i="1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463332" y="1356600"/>
            <a:ext cx="3215057" cy="21941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2 – Consulter les tables  décennales, le </a:t>
            </a:r>
            <a:r>
              <a:rPr lang="fr-FR" sz="3200" i="1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Guide </a:t>
            </a:r>
            <a:r>
              <a:rPr lang="fr-FR" sz="3200" i="1" dirty="0">
                <a:solidFill>
                  <a:schemeClr val="bg1"/>
                </a:solidFill>
                <a:latin typeface="Tw Cen MT Condensed" panose="020B0606020104020203" pitchFamily="34" charset="0"/>
              </a:rPr>
              <a:t>du généalogiste</a:t>
            </a:r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 ainsi que </a:t>
            </a:r>
          </a:p>
          <a:p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différents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inventaires.</a:t>
            </a:r>
            <a:endParaRPr lang="fr-FR" sz="3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178357" y="4417621"/>
            <a:ext cx="341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13" y="1058143"/>
            <a:ext cx="3271900" cy="21812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6900" y="3830866"/>
            <a:ext cx="4311458" cy="21899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3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– Le document ou le dossier recherché repéré, on inscrit sa cote sur un formulaire à l’accueil pour demander à le consulter.</a:t>
            </a:r>
            <a:endParaRPr lang="fr-FR" sz="3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ctr"/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133" y="2529134"/>
            <a:ext cx="3353329" cy="223555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15" y="2653440"/>
            <a:ext cx="3984937" cy="265662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381" y="3830866"/>
            <a:ext cx="3232858" cy="27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 animBg="1"/>
      <p:bldP spid="15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5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390919" y="2684496"/>
            <a:ext cx="5694077" cy="16360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5 – Le document trouvé, il est remplacé</a:t>
            </a:r>
          </a:p>
          <a:p>
            <a:pPr algn="r"/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   par un papier, appelé le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fantôme, qui</a:t>
            </a:r>
            <a:endParaRPr lang="fr-FR" sz="32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r"/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   témoigne de son emprunt.</a:t>
            </a:r>
          </a:p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74255" y="600364"/>
            <a:ext cx="10843490" cy="56896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170712" y="819397"/>
            <a:ext cx="7243948" cy="169817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4 </a:t>
            </a:r>
            <a:r>
              <a:rPr lang="fr-FR" sz="32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– La cote de chaque dossier est unique. C’est pratique pour trouver un dossier parmi les milliers de rayonnages  de nos 27 salles d’archives.</a:t>
            </a:r>
            <a:endParaRPr lang="fr-FR" sz="3200" b="1" i="1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algn="r"/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55" y="211867"/>
            <a:ext cx="2902997" cy="28852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7579" y="5153386"/>
            <a:ext cx="3372592" cy="6655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Prêt à être consulté !</a:t>
            </a:r>
          </a:p>
          <a:p>
            <a:pPr algn="r"/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18" y="3869588"/>
            <a:ext cx="3144218" cy="29598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73933" y="5153386"/>
            <a:ext cx="4512623" cy="1021783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Tw Cen MT Condensed" panose="020B0606020104020203" pitchFamily="34" charset="0"/>
              </a:rPr>
              <a:t>21 Km de documents sont conservés aux Archives du Jura, soit la distance de</a:t>
            </a:r>
          </a:p>
          <a:p>
            <a:pPr algn="ctr"/>
            <a:r>
              <a:rPr lang="fr-FR" sz="2400" dirty="0" smtClean="0">
                <a:latin typeface="Tw Cen MT Condensed" panose="020B0606020104020203" pitchFamily="34" charset="0"/>
              </a:rPr>
              <a:t>Lons-le-Saunier à Poligny  !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454" y="2394294"/>
            <a:ext cx="3046932" cy="31883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650" y="4354672"/>
            <a:ext cx="3233346" cy="9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4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75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15" name="ZoneTexte 14"/>
          <p:cNvSpPr txBox="1"/>
          <p:nvPr/>
        </p:nvSpPr>
        <p:spPr>
          <a:xfrm rot="10800000" flipH="1" flipV="1">
            <a:off x="1859006" y="1118464"/>
            <a:ext cx="3429000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La façade visible depuis   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            la rue des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Salines.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6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733" y="1185139"/>
            <a:ext cx="4854867" cy="47148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8132" y="456334"/>
            <a:ext cx="11135734" cy="5945332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769017" y="600364"/>
            <a:ext cx="465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Un bâtiment pour conserver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257175"/>
            <a:ext cx="3014332" cy="282074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0800000" flipH="1" flipV="1">
            <a:off x="653257" y="5054653"/>
            <a:ext cx="3632994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Dans les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salles, température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et hygrométrie sont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contrôlées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: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17 à 22°C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et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40 à 50 % d’humidité !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0800000" flipH="1" flipV="1">
            <a:off x="8422982" y="1490986"/>
            <a:ext cx="3119834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Au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bâtiment des années 1970 s’est ajouté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second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 2000.</a:t>
            </a:r>
          </a:p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Depuis, on optimise encore plus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l’espace !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8" y="2880982"/>
            <a:ext cx="2438402" cy="23812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475" y="809625"/>
            <a:ext cx="5069403" cy="24765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 rot="10800000" flipH="1" flipV="1">
            <a:off x="8422982" y="4323174"/>
            <a:ext cx="3119834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Les bâtiments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sont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conçus pour protéger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les documents des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agressions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extérieures :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lumière, insectes, poussière, humidité, temps (!)</a:t>
            </a:r>
          </a:p>
        </p:txBody>
      </p:sp>
    </p:spTree>
    <p:extLst>
      <p:ext uri="{BB962C8B-B14F-4D97-AF65-F5344CB8AC3E}">
        <p14:creationId xmlns:p14="http://schemas.microsoft.com/office/powerpoint/2010/main" val="382786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2" grpId="0"/>
      <p:bldP spid="18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75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7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74255" y="600364"/>
            <a:ext cx="10843490" cy="56896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647" y="2057419"/>
            <a:ext cx="3028950" cy="47815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 rot="10800000" flipH="1" flipV="1">
            <a:off x="4595751" y="2666410"/>
            <a:ext cx="6816436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Une fois les documents archivés en lieu sûr,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demandons-nous :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0800000" flipH="1" flipV="1">
            <a:off x="5486400" y="3331090"/>
            <a:ext cx="5795158" cy="76944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Bebas Neue" panose="020B0606020202050201" pitchFamily="34" charset="0"/>
              </a:rPr>
              <a:t>COMMENT EN </a:t>
            </a:r>
            <a:r>
              <a:rPr lang="fr-FR" sz="44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est-on ARRIVÉ LÀ ?</a:t>
            </a:r>
            <a:endParaRPr lang="fr-FR" sz="44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0800000" flipH="1" flipV="1">
            <a:off x="5486400" y="4237624"/>
            <a:ext cx="5474523" cy="18158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Quel est le chemin parcouru par les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documents ? 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D’où viennent-ils ?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Comment assurer leur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transmission ? 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Quelles sont les missions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archives ?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022" y="712520"/>
            <a:ext cx="6151418" cy="156754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Tw Cen MT Condensed" panose="020B0606020104020203" pitchFamily="34" charset="0"/>
              </a:rPr>
              <a:t>Les Archives départementales sont nées en 1796 pour accueillir les archives des institutions abolies à la Révolution française et celles des nouvelles institutions.</a:t>
            </a:r>
            <a:endParaRPr lang="fr-FR" sz="2800" dirty="0">
              <a:latin typeface="Tw Cen MT Condensed" panose="020B0606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8945" y="1151906"/>
            <a:ext cx="4263242" cy="1021278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 smtClean="0">
                <a:latin typeface="Tw Cen MT Condensed" panose="020B0606020104020203" pitchFamily="34" charset="0"/>
              </a:rPr>
              <a:t>Dix siècles de documents sont conservés aux Archives du Jura (des X</a:t>
            </a:r>
            <a:r>
              <a:rPr lang="fr-FR" sz="2200" baseline="30000" dirty="0" smtClean="0">
                <a:latin typeface="Tw Cen MT Condensed" panose="020B0606020104020203" pitchFamily="34" charset="0"/>
              </a:rPr>
              <a:t>e</a:t>
            </a:r>
            <a:r>
              <a:rPr lang="fr-FR" sz="2200" dirty="0" smtClean="0">
                <a:latin typeface="Tw Cen MT Condensed" panose="020B0606020104020203" pitchFamily="34" charset="0"/>
              </a:rPr>
              <a:t>-XI</a:t>
            </a:r>
            <a:r>
              <a:rPr lang="fr-FR" sz="2200" baseline="30000" dirty="0" smtClean="0">
                <a:latin typeface="Tw Cen MT Condensed" panose="020B0606020104020203" pitchFamily="34" charset="0"/>
              </a:rPr>
              <a:t>e </a:t>
            </a:r>
            <a:r>
              <a:rPr lang="fr-FR" sz="2200" dirty="0" smtClean="0">
                <a:latin typeface="Tw Cen MT Condensed" panose="020B0606020104020203" pitchFamily="34" charset="0"/>
              </a:rPr>
              <a:t>siècles à nos jours)  !</a:t>
            </a:r>
            <a:endParaRPr lang="fr-FR" sz="2200" dirty="0">
              <a:latin typeface="Tw Cen MT Condensed" panose="020B06060201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440" y="338440"/>
            <a:ext cx="2885704" cy="10331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753" y="1502229"/>
            <a:ext cx="3762961" cy="53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81 -0.00069 L -3.75E-6 -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2188 -0.00972 L -0.02031 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"/>
            <a:ext cx="12192000" cy="685769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8</a:t>
            </a:fld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74255" y="600364"/>
            <a:ext cx="10843490" cy="5689600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208" y="1604513"/>
            <a:ext cx="3545457" cy="38105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"/>
          <a:stretch/>
        </p:blipFill>
        <p:spPr>
          <a:xfrm>
            <a:off x="8153400" y="146650"/>
            <a:ext cx="3423249" cy="37438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7937" y="3092368"/>
            <a:ext cx="7859615" cy="395744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 rot="10800000" flipH="1" flipV="1">
            <a:off x="760023" y="1248129"/>
            <a:ext cx="5605152" cy="22616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Il y a un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délai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plus ou moins long entre la production d’un document et son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entrée aux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Archives ;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c’est la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durée d’utilité administrative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.</a:t>
            </a:r>
          </a:p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Encore une vingtaine d’années avant que des documents te concernant n’arrivent aux Archives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54071" y="682343"/>
            <a:ext cx="228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LA COLLECTE</a:t>
            </a:r>
          </a:p>
        </p:txBody>
      </p:sp>
      <p:sp>
        <p:nvSpPr>
          <p:cNvPr id="15" name="ZoneTexte 14"/>
          <p:cNvSpPr txBox="1"/>
          <p:nvPr/>
        </p:nvSpPr>
        <p:spPr>
          <a:xfrm rot="10800000" flipH="1" flipV="1">
            <a:off x="760023" y="3755241"/>
            <a:ext cx="5177640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Les Archives du Jura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reçoivent les documents ou se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déplacent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pour les collecter.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023" y="5381605"/>
            <a:ext cx="5240977" cy="874939"/>
          </a:xfrm>
          <a:prstGeom prst="rect">
            <a:avLst/>
          </a:prstGeom>
          <a:solidFill>
            <a:srgbClr val="F36C4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Tw Cen MT Condensed" panose="020B0606020104020203" pitchFamily="34" charset="0"/>
              </a:rPr>
              <a:t>Entre 250 et 300 mètres linéaires</a:t>
            </a:r>
          </a:p>
          <a:p>
            <a:pPr algn="ctr"/>
            <a:r>
              <a:rPr lang="fr-FR" sz="2400" dirty="0">
                <a:latin typeface="Tw Cen MT Condensed" panose="020B0606020104020203" pitchFamily="34" charset="0"/>
              </a:rPr>
              <a:t>d</a:t>
            </a:r>
            <a:r>
              <a:rPr lang="fr-FR" sz="2400" dirty="0" smtClean="0">
                <a:latin typeface="Tw Cen MT Condensed" panose="020B0606020104020203" pitchFamily="34" charset="0"/>
              </a:rPr>
              <a:t>’archives  entrent dans nos bâtiments chaque année !</a:t>
            </a:r>
            <a:endParaRPr lang="fr-FR" sz="2400" dirty="0">
              <a:latin typeface="Tw Cen MT Condensed" panose="020B0606020104020203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27" y="4584093"/>
            <a:ext cx="3233346" cy="9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2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819 0.00093 L -0.25 -1.8518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0800000" flipH="1" flipV="1">
            <a:off x="2889849" y="2405357"/>
            <a:ext cx="6325404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C’est parfois la jungle pour s’y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retrouver ! </a:t>
            </a:r>
            <a:r>
              <a:rPr lang="fr-FR" sz="2400" dirty="0">
                <a:latin typeface="Tw Cen MT Condensed" panose="020B0606020104020203" pitchFamily="34" charset="0"/>
              </a:rPr>
              <a:t>Blouses et balayettes pour venir à bout des poussières dans les greniers et caves </a:t>
            </a:r>
            <a:r>
              <a:rPr lang="fr-FR" sz="2400" dirty="0" smtClean="0">
                <a:latin typeface="Tw Cen MT Condensed" panose="020B0606020104020203" pitchFamily="34" charset="0"/>
              </a:rPr>
              <a:t>!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Il faut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aussi 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faire une sélection sur 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place et un pré-classement (récolement)  des documents à conser</a:t>
            </a:r>
            <a:r>
              <a:rPr lang="fr-FR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v</a:t>
            </a:r>
            <a:r>
              <a:rPr lang="fr-FR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er.</a:t>
            </a:r>
            <a:endParaRPr lang="fr-FR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Archives départementales du Jura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801E-E34E-4CC0-BE3F-80DE01A58490}" type="slidenum">
              <a:rPr lang="fr-FR" smtClean="0"/>
              <a:t>9</a:t>
            </a:fld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 rot="10800000" flipH="1" flipV="1">
            <a:off x="2006930" y="5206163"/>
            <a:ext cx="4845133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Une fois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aux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Archives,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le classement définitif </a:t>
            </a:r>
            <a:r>
              <a:rPr lang="fr-FR" sz="2800" dirty="0">
                <a:solidFill>
                  <a:schemeClr val="bg1"/>
                </a:solidFill>
                <a:latin typeface="Tw Cen MT Condensed" panose="020B0606020104020203" pitchFamily="34" charset="0"/>
              </a:rPr>
              <a:t>est effectué et </a:t>
            </a:r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l’inventaire rédigé.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 rot="10800000" flipH="1" flipV="1">
            <a:off x="9417131" y="5483078"/>
            <a:ext cx="2209141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Une cote et voilà !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1456" y="604153"/>
            <a:ext cx="2971800" cy="2990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131" y="3007495"/>
            <a:ext cx="2562225" cy="315277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29" y="3154823"/>
            <a:ext cx="2798111" cy="2807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5727" y="531668"/>
            <a:ext cx="11060545" cy="5773882"/>
          </a:xfrm>
          <a:prstGeom prst="rect">
            <a:avLst/>
          </a:prstGeom>
          <a:noFill/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 rot="10800000" flipH="1" flipV="1">
            <a:off x="2470067" y="1535622"/>
            <a:ext cx="5628904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Comment passer du vrac à un fonds bien classé ?</a:t>
            </a:r>
            <a:endParaRPr lang="fr-FR" sz="28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74" y="871268"/>
            <a:ext cx="1984075" cy="173110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878756" y="604153"/>
            <a:ext cx="473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chemeClr val="bg1"/>
                </a:solidFill>
                <a:effectLst>
                  <a:outerShdw dist="50800" dir="3000000" algn="tl" rotWithShape="0">
                    <a:schemeClr val="accent2">
                      <a:alpha val="92000"/>
                    </a:schemeClr>
                  </a:outerShdw>
                </a:effectLst>
                <a:latin typeface="Bebas Neue" panose="020B0606020202050201" pitchFamily="34" charset="0"/>
              </a:rPr>
              <a:t>Des greniers aux archives</a:t>
            </a:r>
          </a:p>
        </p:txBody>
      </p:sp>
    </p:spTree>
    <p:extLst>
      <p:ext uri="{BB962C8B-B14F-4D97-AF65-F5344CB8AC3E}">
        <p14:creationId xmlns:p14="http://schemas.microsoft.com/office/powerpoint/2010/main" val="1387105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4" grpId="0" animBg="1"/>
      <p:bldP spid="15" grpId="0" animBg="1"/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1644</Words>
  <Application>Microsoft Office PowerPoint</Application>
  <PresentationFormat>Personnalisé</PresentationFormat>
  <Paragraphs>192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Bebas Neue</vt:lpstr>
      <vt:lpstr>Calibri Light</vt:lpstr>
      <vt:lpstr>Tw Cen MT Condensed</vt:lpstr>
      <vt:lpstr>Tw Cen MT Condensed Extra 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joseph calhoun</dc:creator>
  <cp:lastModifiedBy>Bluet Isabelle</cp:lastModifiedBy>
  <cp:revision>218</cp:revision>
  <cp:lastPrinted>2017-08-28T13:59:21Z</cp:lastPrinted>
  <dcterms:created xsi:type="dcterms:W3CDTF">2017-03-15T17:30:04Z</dcterms:created>
  <dcterms:modified xsi:type="dcterms:W3CDTF">2017-09-08T14:55:16Z</dcterms:modified>
</cp:coreProperties>
</file>